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0" r:id="rId2"/>
    <p:sldId id="841" r:id="rId3"/>
    <p:sldId id="845" r:id="rId4"/>
    <p:sldId id="842" r:id="rId5"/>
    <p:sldId id="843" r:id="rId6"/>
    <p:sldId id="858" r:id="rId7"/>
    <p:sldId id="856" r:id="rId8"/>
    <p:sldId id="844" r:id="rId9"/>
    <p:sldId id="846" r:id="rId10"/>
    <p:sldId id="847" r:id="rId11"/>
    <p:sldId id="854" r:id="rId12"/>
    <p:sldId id="848" r:id="rId13"/>
    <p:sldId id="849" r:id="rId14"/>
    <p:sldId id="859" r:id="rId15"/>
    <p:sldId id="860" r:id="rId16"/>
    <p:sldId id="857" r:id="rId17"/>
    <p:sldId id="852" r:id="rId18"/>
    <p:sldId id="850" r:id="rId19"/>
    <p:sldId id="861" r:id="rId20"/>
    <p:sldId id="855" r:id="rId21"/>
    <p:sldId id="853" r:id="rId22"/>
    <p:sldId id="85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0C37"/>
    <a:srgbClr val="010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9" autoAdjust="0"/>
    <p:restoredTop sz="93168" autoAdjust="0"/>
  </p:normalViewPr>
  <p:slideViewPr>
    <p:cSldViewPr snapToGrid="0">
      <p:cViewPr varScale="1">
        <p:scale>
          <a:sx n="86" d="100"/>
          <a:sy n="86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3573D-253C-4D1C-8323-4D3FEA38979A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7ACEF-B1CB-49AA-BAB4-EC5A2FC40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7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71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99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23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6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3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67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58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8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95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31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8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62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1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45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0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6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0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2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CEF-B1CB-49AA-BAB4-EC5A2FC40C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46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7878-B522-4CE7-BB44-54BBF6A78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9E524-74F0-4305-A6C3-AD711E34B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68136-AFAF-4804-9AE8-519884C4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0233-F42E-4FD8-9A73-4573C10B24F1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0866-54AF-4AA2-AE23-6BD5323F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4104-02DF-4BBE-8BAE-710B536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31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602C-8E32-4DE5-9A14-6A4D01B4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AE0B6-1663-4C17-A15B-2E1E23523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16DE3-7E15-4515-998C-588A2249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C4B8-9ECC-4B1D-8C96-AD92F43EA5DF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EC7F-2A87-4793-8EA0-328E4E0E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4ECE-C02A-4DF0-B84A-CDD11D1F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1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5F919-9395-4079-A6E6-712700D4A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68B95-440B-4FFB-ACD6-58CCA91D6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752E-25A0-4179-A724-A7C9845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B9B8-1AAF-4F30-9FE5-03DE62244995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D84C-8C78-427D-9F39-E706A161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B2E9-DAE5-4E52-A95F-CBA5AE97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4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224E-AF32-4566-AB79-CFFB95D3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0687-F04E-4EED-A8DC-996235C5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18F1E-40B9-44AC-A581-DC646E49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8890-A655-46D6-901D-A58EAF6BC75D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A49F9-513E-4A2D-B1EB-8C0FCC84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EF97-7E07-4657-B28A-447C0DFD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1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42E8-B688-4EDB-B71E-398CEF3B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6990-E85A-4651-8901-5E2D1E58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501D-5F8E-4DBD-AFBB-15CFFD11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A5C8-FE88-4CBB-9233-61AF15EA878A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BAAD-3144-4A16-BBE6-E2D07883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FB457-86E8-4150-8186-BF710504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5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21D6-ABA7-4888-AC55-E52337B7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E40A-B66C-42B4-B815-F451D991D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F785-F15E-4998-BA37-CF0989400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284AE-5037-4D2D-9177-F33D952D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F05-5B01-4FC1-8415-9292EDC38A42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10F10-6586-421C-B783-254D1925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814A-CCA2-499C-A7DF-686407B4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2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79B6-AE70-438B-A019-BB47690C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8CA9E-EA90-4D10-8C83-CB76E2CC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636BA-5DBB-4E82-942E-ECE4981C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C7DA-680A-425A-9B8F-D86DB5CE4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E8A19-372F-4DCD-A693-BEE525B0E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1B17-5E26-4DC9-A1DC-096DACAB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F35F-67AB-447D-B902-24CC38312355}" type="datetime1">
              <a:rPr lang="en-GB" smtClean="0"/>
              <a:t>04/03/2021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9D3A0-6197-41A7-A528-4D5CDC9D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EAA19-CD29-4FF8-916D-BD19E1E6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89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237F-4CB4-448C-9288-E8B38E8D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59536-89B0-47D8-9A30-71BA9D9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3291-9920-4FFB-A572-09C7D8D54608}" type="datetime1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03945-9617-4D79-B94E-72CCB2DB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C5C8C-5BAF-4B39-9DEB-06EB5435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8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E4C3E-D729-4F2D-9E18-D8E8CFA9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AFE4-9AD9-4A4B-B84F-C7874A99E49D}" type="datetime1">
              <a:rPr lang="en-GB" smtClean="0"/>
              <a:t>04/03/2021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1F5ED-4B6E-43BF-93EC-E09B4AAA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9EEA-5936-498C-814A-78C9C5B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9DA9-E03C-4B42-8AB5-3282C4A5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C020-B390-4082-B022-964EB084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D9BA-4014-459E-9E2F-AB0E1C642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83AA4-25FB-4057-A631-7DB42BEC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350F-B610-4CA8-9F99-CD26EA3FE78C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7B11F-8407-4D4A-B927-E1A85E9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E6694-486B-4350-9B11-E3BE0A9F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73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CCE5-F4E9-4B57-A81B-1EB33160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71B-20F8-4EBA-84A0-15C531D4D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0E0BA-EB51-4A98-8BDF-2FE0F3D68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02AB-062C-4502-BAF7-953CD6D2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622F-D337-4E50-8BE7-3CCB927A5F37}" type="datetime1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EB343-485D-47B6-9C09-984EB6A3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735E8-0089-49D7-9B7A-D361CD9B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5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B7418-9DAB-4303-B4AF-9F8C546D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03BB-B885-4881-80FD-52ECDE78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60092-0822-4335-A9BA-7D2EAE23C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439C-751C-4615-A79B-7D535C4BA14E}" type="datetime1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9AAE-A300-458A-A30A-F0C8A9D80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C023-E78F-439F-AF6B-F5FC3EBB7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24BDE-2519-4ABD-911F-59C88A193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05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FF68A89-E1B1-43BE-92D4-7059F23E6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6199"/>
            <a:ext cx="2038841" cy="738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8B8F7-88B5-4C53-BF40-F3528CE87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9" r="8656" b="45591"/>
          <a:stretch/>
        </p:blipFill>
        <p:spPr>
          <a:xfrm>
            <a:off x="1536952" y="-1"/>
            <a:ext cx="10655048" cy="415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F9D49-2B20-427E-ABD2-38961CDAF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3" r="23637" b="15724"/>
          <a:stretch/>
        </p:blipFill>
        <p:spPr>
          <a:xfrm flipV="1">
            <a:off x="3575793" y="0"/>
            <a:ext cx="8616207" cy="41528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8A69BC-544C-49E0-B88E-A9361ABC1FF4}"/>
              </a:ext>
            </a:extLst>
          </p:cNvPr>
          <p:cNvSpPr txBox="1">
            <a:spLocks/>
          </p:cNvSpPr>
          <p:nvPr/>
        </p:nvSpPr>
        <p:spPr>
          <a:xfrm>
            <a:off x="971000" y="4418774"/>
            <a:ext cx="10471640" cy="66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b="1" dirty="0"/>
              <a:t>Introduction to data assimilation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6B709C-B17C-49B5-9509-F26B98BF1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795" y="5303178"/>
            <a:ext cx="11586050" cy="57198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it-IT" sz="2500" dirty="0"/>
              <a:t>Sibo Cheng</a:t>
            </a:r>
          </a:p>
        </p:txBody>
      </p:sp>
    </p:spTree>
    <p:extLst>
      <p:ext uri="{BB962C8B-B14F-4D97-AF65-F5344CB8AC3E}">
        <p14:creationId xmlns:p14="http://schemas.microsoft.com/office/powerpoint/2010/main" val="284518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Variational 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7EB8F-BA06-42EC-B4F6-CD84F165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431" y="1784412"/>
            <a:ext cx="5397624" cy="3852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ABB13-DF0F-4E95-9536-715C2C11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198" y="2272684"/>
            <a:ext cx="7170701" cy="408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1CE3C-A134-4FA1-8B18-D7C7D6421D7A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</p:spTree>
    <p:extLst>
      <p:ext uri="{BB962C8B-B14F-4D97-AF65-F5344CB8AC3E}">
        <p14:creationId xmlns:p14="http://schemas.microsoft.com/office/powerpoint/2010/main" val="250955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E5E60-3D11-43C2-BDE3-947F901A0FF7}"/>
              </a:ext>
            </a:extLst>
          </p:cNvPr>
          <p:cNvSpPr txBox="1"/>
          <p:nvPr/>
        </p:nvSpPr>
        <p:spPr>
          <a:xfrm>
            <a:off x="275238" y="196800"/>
            <a:ext cx="705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example: Lorenz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F7D2F-A4DE-456E-8F5F-C86AD2E7F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1343025"/>
            <a:ext cx="2085975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931762-7F64-40FC-BA90-26EBA22EE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637" y="1343025"/>
            <a:ext cx="2276475" cy="2228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B095-F428-4DA8-8B22-08F583FA4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851" y="3864338"/>
            <a:ext cx="3591323" cy="238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75F3E-B8CC-40F5-BA11-7E2BE25F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983010"/>
            <a:ext cx="3412374" cy="22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7D457-41E3-4D7E-A59A-80F21B4900A2}"/>
              </a:ext>
            </a:extLst>
          </p:cNvPr>
          <p:cNvSpPr txBox="1"/>
          <p:nvPr/>
        </p:nvSpPr>
        <p:spPr>
          <a:xfrm>
            <a:off x="1562469" y="2041864"/>
            <a:ext cx="10182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400" dirty="0"/>
              <a:t>Non-</a:t>
            </a:r>
            <a:r>
              <a:rPr lang="fr-FR" sz="2400" dirty="0" err="1"/>
              <a:t>linearity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/>
              <a:t>H</a:t>
            </a:r>
            <a:r>
              <a:rPr lang="fr-FR" sz="2400" dirty="0"/>
              <a:t> and </a:t>
            </a:r>
            <a:r>
              <a:rPr lang="fr-FR" sz="2400" b="1" dirty="0"/>
              <a:t>M</a:t>
            </a:r>
            <a:r>
              <a:rPr lang="fr-FR" sz="2400" dirty="0"/>
              <a:t>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srongly</a:t>
            </a:r>
            <a:r>
              <a:rPr lang="fr-FR" sz="2400" dirty="0"/>
              <a:t> non-</a:t>
            </a:r>
            <a:r>
              <a:rPr lang="fr-FR" sz="2400" dirty="0" err="1"/>
              <a:t>linear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dirty="0">
                <a:solidFill>
                  <a:schemeClr val="accent1"/>
                </a:solidFill>
              </a:rPr>
              <a:t>solutions: Extended </a:t>
            </a:r>
            <a:r>
              <a:rPr lang="fr-FR" sz="2400" dirty="0" err="1">
                <a:solidFill>
                  <a:schemeClr val="accent1"/>
                </a:solidFill>
              </a:rPr>
              <a:t>Kalman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 err="1">
                <a:solidFill>
                  <a:schemeClr val="accent1"/>
                </a:solidFill>
              </a:rPr>
              <a:t>filter</a:t>
            </a:r>
            <a:r>
              <a:rPr lang="fr-FR" sz="2400" dirty="0">
                <a:solidFill>
                  <a:schemeClr val="accent1"/>
                </a:solidFill>
              </a:rPr>
              <a:t> (EKF), ensemble </a:t>
            </a:r>
            <a:r>
              <a:rPr lang="fr-FR" sz="2400" dirty="0" err="1">
                <a:solidFill>
                  <a:schemeClr val="accent1"/>
                </a:solidFill>
              </a:rPr>
              <a:t>methods</a:t>
            </a:r>
            <a:r>
              <a:rPr lang="fr-FR" sz="2400" dirty="0">
                <a:solidFill>
                  <a:schemeClr val="accent1"/>
                </a:solidFill>
              </a:rPr>
              <a:t>…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FR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400" dirty="0" err="1"/>
              <a:t>Unknown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 covariances</a:t>
            </a:r>
          </a:p>
          <a:p>
            <a:r>
              <a:rPr lang="fr-FR" sz="2400" dirty="0"/>
              <a:t>	</a:t>
            </a:r>
            <a:r>
              <a:rPr lang="fr-FR" sz="2400" b="1" dirty="0"/>
              <a:t>B </a:t>
            </a:r>
            <a:r>
              <a:rPr lang="fr-FR" sz="2400" dirty="0"/>
              <a:t>and</a:t>
            </a:r>
            <a:r>
              <a:rPr lang="fr-FR" sz="2400" b="1" dirty="0"/>
              <a:t> R </a:t>
            </a:r>
            <a:r>
              <a:rPr lang="fr-FR" sz="2400" dirty="0"/>
              <a:t>are </a:t>
            </a:r>
            <a:r>
              <a:rPr lang="fr-FR" sz="2400" dirty="0" err="1"/>
              <a:t>difficult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specified</a:t>
            </a:r>
            <a:r>
              <a:rPr lang="fr-FR" sz="2400" dirty="0"/>
              <a:t> a priori</a:t>
            </a:r>
          </a:p>
          <a:p>
            <a:r>
              <a:rPr lang="fr-FR" sz="2400" dirty="0"/>
              <a:t>	</a:t>
            </a:r>
            <a:r>
              <a:rPr lang="fr-FR" sz="2400" dirty="0">
                <a:solidFill>
                  <a:schemeClr val="accent1"/>
                </a:solidFill>
              </a:rPr>
              <a:t>solutions: </a:t>
            </a:r>
            <a:r>
              <a:rPr lang="fr-FR" sz="2400" dirty="0" err="1">
                <a:solidFill>
                  <a:schemeClr val="accent1"/>
                </a:solidFill>
              </a:rPr>
              <a:t>Iterative</a:t>
            </a:r>
            <a:r>
              <a:rPr lang="fr-FR" sz="2400" dirty="0">
                <a:solidFill>
                  <a:schemeClr val="accent1"/>
                </a:solidFill>
              </a:rPr>
              <a:t> covariance </a:t>
            </a:r>
            <a:r>
              <a:rPr lang="fr-FR" sz="2400" dirty="0" err="1">
                <a:solidFill>
                  <a:schemeClr val="accent1"/>
                </a:solidFill>
              </a:rPr>
              <a:t>computing</a:t>
            </a:r>
            <a:r>
              <a:rPr lang="fr-FR" sz="2400" dirty="0">
                <a:solidFill>
                  <a:schemeClr val="accent1"/>
                </a:solidFill>
              </a:rPr>
              <a:t>, ensemble </a:t>
            </a:r>
            <a:r>
              <a:rPr lang="fr-FR" sz="2400" dirty="0" err="1">
                <a:solidFill>
                  <a:schemeClr val="accent1"/>
                </a:solidFill>
              </a:rPr>
              <a:t>methods</a:t>
            </a:r>
            <a:r>
              <a:rPr lang="fr-FR" sz="2400" dirty="0">
                <a:solidFill>
                  <a:schemeClr val="accent1"/>
                </a:solidFill>
              </a:rPr>
              <a:t>…</a:t>
            </a:r>
          </a:p>
          <a:p>
            <a:endParaRPr lang="fr-FR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400" dirty="0"/>
              <a:t>Large dimension</a:t>
            </a:r>
          </a:p>
          <a:p>
            <a:pPr lvl="1"/>
            <a:r>
              <a:rPr lang="fr-FR" sz="2400" dirty="0"/>
              <a:t>	up to 10</a:t>
            </a:r>
            <a:r>
              <a:rPr lang="fr-FR" sz="2400" baseline="30000" dirty="0"/>
              <a:t>e</a:t>
            </a:r>
            <a:r>
              <a:rPr lang="fr-FR" sz="2400" dirty="0"/>
              <a:t>9 for </a:t>
            </a:r>
            <a:r>
              <a:rPr lang="fr-FR" sz="2400" dirty="0" err="1"/>
              <a:t>field</a:t>
            </a:r>
            <a:r>
              <a:rPr lang="fr-FR" sz="2400" dirty="0"/>
              <a:t> </a:t>
            </a:r>
            <a:r>
              <a:rPr lang="fr-FR" sz="2400" dirty="0" err="1"/>
              <a:t>reconstrunction</a:t>
            </a:r>
            <a:endParaRPr lang="fr-FR" sz="2400" dirty="0"/>
          </a:p>
          <a:p>
            <a:pPr lvl="1"/>
            <a:r>
              <a:rPr lang="fr-FR" sz="2400" dirty="0"/>
              <a:t>	</a:t>
            </a:r>
            <a:r>
              <a:rPr lang="fr-FR" sz="2400" dirty="0">
                <a:solidFill>
                  <a:schemeClr val="accent1"/>
                </a:solidFill>
              </a:rPr>
              <a:t>solutions:  POD, auto-encoder, Adjoint </a:t>
            </a:r>
            <a:r>
              <a:rPr lang="fr-FR" sz="2400" dirty="0" err="1">
                <a:solidFill>
                  <a:schemeClr val="accent1"/>
                </a:solidFill>
              </a:rPr>
              <a:t>modelling</a:t>
            </a:r>
            <a:r>
              <a:rPr lang="fr-FR" sz="2400" dirty="0">
                <a:solidFill>
                  <a:schemeClr val="accent1"/>
                </a:solidFill>
              </a:rPr>
              <a:t>…</a:t>
            </a:r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5393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Non-linearity: Ensemble 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D0406-545E-4BA3-B529-A484C878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99" y="3917245"/>
            <a:ext cx="4290041" cy="940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5153C-C1E5-461E-9730-63C9F3271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51" y="2801567"/>
            <a:ext cx="1520392" cy="82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6AD97F-CF9D-43DB-9250-09CBCD0A8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39" y="3053209"/>
            <a:ext cx="6452122" cy="2935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81F5-9FDF-4F30-8C07-D9FB71D51949}"/>
              </a:ext>
            </a:extLst>
          </p:cNvPr>
          <p:cNvSpPr txBox="1"/>
          <p:nvPr/>
        </p:nvSpPr>
        <p:spPr>
          <a:xfrm>
            <a:off x="506719" y="1255663"/>
            <a:ext cx="789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Generate</a:t>
            </a:r>
            <a:r>
              <a:rPr lang="fr-FR" sz="2400" dirty="0"/>
              <a:t> an ensemble of background states at the </a:t>
            </a:r>
            <a:r>
              <a:rPr lang="fr-FR" sz="2400" dirty="0" err="1"/>
              <a:t>beginning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DF48F-8EC8-4969-A1B1-EF7CD1F4F336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BAA047-092B-47E4-ADEB-21209D31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074" y="4973466"/>
            <a:ext cx="1298773" cy="447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0E0B94-FD0C-41F0-A4B5-C43F067EA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8041" y="4955252"/>
            <a:ext cx="248104" cy="504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E131A-6BB5-4862-80D4-CE11DFFE0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5950" y="2055901"/>
            <a:ext cx="4695730" cy="4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79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Non-linearity: Incremental assimilation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DF48F-8EC8-4969-A1B1-EF7CD1F4F336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64455-D00E-449A-B4EB-FDDA07C2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42" y="1259951"/>
            <a:ext cx="6727858" cy="4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79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Non-linearity: Incremental assimilation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DF48F-8EC8-4969-A1B1-EF7CD1F4F336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5331B-0C52-41AC-A1BD-7FEFEAC4B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1" y="1386558"/>
            <a:ext cx="9666142" cy="51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covariance: optimal weight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DF48F-8EC8-4969-A1B1-EF7CD1F4F336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63DF4-E06A-4375-A23F-10F170D3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401384"/>
            <a:ext cx="3957637" cy="2137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79276-21C1-415F-BB79-D73F927F0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516" y="3747262"/>
            <a:ext cx="2195513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7627E-F8AB-4E13-8EAC-D447B8ED6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0" y="5184294"/>
            <a:ext cx="3749004" cy="472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4F88DD-042D-4396-8D1D-E0A67705D350}"/>
              </a:ext>
            </a:extLst>
          </p:cNvPr>
          <p:cNvSpPr txBox="1"/>
          <p:nvPr/>
        </p:nvSpPr>
        <p:spPr>
          <a:xfrm>
            <a:off x="123825" y="1307698"/>
            <a:ext cx="757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</a:t>
            </a:r>
            <a:r>
              <a:rPr lang="fr-FR" sz="2400" dirty="0" err="1"/>
              <a:t>much</a:t>
            </a:r>
            <a:r>
              <a:rPr lang="fr-FR" sz="2400" dirty="0"/>
              <a:t> confidence </a:t>
            </a:r>
            <a:r>
              <a:rPr lang="fr-FR" sz="2400" dirty="0" err="1"/>
              <a:t>should</a:t>
            </a:r>
            <a:r>
              <a:rPr lang="fr-FR" sz="2400" dirty="0"/>
              <a:t> I </a:t>
            </a:r>
            <a:r>
              <a:rPr lang="fr-FR" sz="2400" dirty="0" err="1"/>
              <a:t>give</a:t>
            </a:r>
            <a:r>
              <a:rPr lang="fr-FR" sz="2400" dirty="0"/>
              <a:t> to the observations?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C6ED1A-FE2B-488D-8B2E-44E9A76AA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362" y="1790707"/>
            <a:ext cx="5922475" cy="2832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BDCC05-477B-4374-9FD1-C06E32F15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94" y="4200525"/>
            <a:ext cx="3256005" cy="22669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CE543C-63D0-4EDF-82D3-42FC2BBC8D5D}"/>
              </a:ext>
            </a:extLst>
          </p:cNvPr>
          <p:cNvSpPr txBox="1"/>
          <p:nvPr/>
        </p:nvSpPr>
        <p:spPr>
          <a:xfrm>
            <a:off x="4473033" y="4677051"/>
            <a:ext cx="34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</a:t>
            </a:r>
            <a:r>
              <a:rPr lang="fr-FR" dirty="0" err="1"/>
              <a:t>Desroziers</a:t>
            </a:r>
            <a:r>
              <a:rPr lang="fr-FR" dirty="0"/>
              <a:t> &amp; Ivanov, 2001]</a:t>
            </a:r>
          </a:p>
        </p:txBody>
      </p:sp>
    </p:spTree>
    <p:extLst>
      <p:ext uri="{BB962C8B-B14F-4D97-AF65-F5344CB8AC3E}">
        <p14:creationId xmlns:p14="http://schemas.microsoft.com/office/powerpoint/2010/main" val="43779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covariance: spatial correlation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DF48F-8EC8-4969-A1B1-EF7CD1F4F336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A4DA9-2EB5-46E9-BFC1-9F58579CF816}"/>
              </a:ext>
            </a:extLst>
          </p:cNvPr>
          <p:cNvSpPr txBox="1"/>
          <p:nvPr/>
        </p:nvSpPr>
        <p:spPr>
          <a:xfrm>
            <a:off x="7801962" y="1512133"/>
            <a:ext cx="41148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Iterative</a:t>
            </a:r>
            <a:r>
              <a:rPr lang="fr-FR" sz="2400" dirty="0"/>
              <a:t> covariance </a:t>
            </a:r>
            <a:r>
              <a:rPr lang="fr-FR" sz="2400" dirty="0" err="1"/>
              <a:t>computing</a:t>
            </a:r>
            <a:endParaRPr lang="fr-FR" sz="2400" dirty="0"/>
          </a:p>
          <a:p>
            <a:endParaRPr lang="fr-FR" sz="2800" dirty="0"/>
          </a:p>
          <a:p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Expectation </a:t>
            </a:r>
            <a:r>
              <a:rPr lang="fr-FR" dirty="0" err="1"/>
              <a:t>maximization</a:t>
            </a:r>
            <a:endParaRPr lang="fr-FR" dirty="0"/>
          </a:p>
          <a:p>
            <a:r>
              <a:rPr lang="fr-FR" sz="1200" dirty="0"/>
              <a:t>      [</a:t>
            </a:r>
            <a:r>
              <a:rPr lang="fr-FR" sz="1200" b="0" i="0" dirty="0" err="1">
                <a:solidFill>
                  <a:srgbClr val="444444"/>
                </a:solidFill>
                <a:effectLst/>
                <a:latin typeface="Open Sans"/>
              </a:rPr>
              <a:t>Cocucci</a:t>
            </a:r>
            <a:r>
              <a:rPr lang="fr-FR" sz="1200" b="0" i="0" dirty="0">
                <a:solidFill>
                  <a:srgbClr val="444444"/>
                </a:solidFill>
                <a:effectLst/>
                <a:latin typeface="Open Sans"/>
              </a:rPr>
              <a:t> et al, 2020</a:t>
            </a:r>
            <a:r>
              <a:rPr lang="fr-FR" sz="1200" dirty="0"/>
              <a:t>], </a:t>
            </a:r>
            <a:r>
              <a:rPr lang="en-US" sz="1200" dirty="0">
                <a:latin typeface="Open Sans"/>
              </a:rPr>
              <a:t>Model error covariance estimation in particle and ensemble Kalman filters using an online expectation-maximization algorithm</a:t>
            </a:r>
            <a:endParaRPr lang="fr-FR" sz="1200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444444"/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Residual-based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</a:t>
            </a:r>
          </a:p>
          <a:p>
            <a:r>
              <a:rPr lang="fr-FR" sz="1200" dirty="0"/>
              <a:t>      [</a:t>
            </a:r>
            <a:r>
              <a:rPr lang="fr-FR" sz="1200" dirty="0" err="1"/>
              <a:t>Desroziers</a:t>
            </a:r>
            <a:r>
              <a:rPr lang="fr-FR" sz="1200" dirty="0"/>
              <a:t> et al, 2005], </a:t>
            </a:r>
            <a:r>
              <a:rPr lang="en-US" sz="1200" dirty="0"/>
              <a:t>Diagnosis of observation, background and analysis‐error statistics in observation space</a:t>
            </a:r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Invariant observation </a:t>
            </a:r>
            <a:r>
              <a:rPr lang="fr-FR" dirty="0" err="1"/>
              <a:t>updating</a:t>
            </a:r>
            <a:endParaRPr lang="fr-FR" dirty="0"/>
          </a:p>
          <a:p>
            <a:r>
              <a:rPr lang="fr-FR" dirty="0"/>
              <a:t>      </a:t>
            </a:r>
            <a:r>
              <a:rPr lang="fr-FR" sz="1200" dirty="0">
                <a:latin typeface="Open Sans"/>
              </a:rPr>
              <a:t>[Cheng et al, 2019] </a:t>
            </a:r>
            <a:r>
              <a:rPr lang="en-US" sz="1200" dirty="0">
                <a:latin typeface="Open Sans"/>
              </a:rPr>
              <a:t>Background error covariance    iterative updating with invariant observation measures for data assimilation</a:t>
            </a:r>
            <a:endParaRPr lang="fr-FR" sz="1200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CFB87-85A2-4468-ADB4-A7917B67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41" y="4421517"/>
            <a:ext cx="3654725" cy="2436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6A6A5-F07B-435D-B444-9A5DAFBF0DDE}"/>
              </a:ext>
            </a:extLst>
          </p:cNvPr>
          <p:cNvSpPr txBox="1"/>
          <p:nvPr/>
        </p:nvSpPr>
        <p:spPr>
          <a:xfrm>
            <a:off x="275238" y="1415041"/>
            <a:ext cx="34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Correlated</a:t>
            </a:r>
            <a:r>
              <a:rPr lang="fr-FR" sz="2800" dirty="0"/>
              <a:t> </a:t>
            </a:r>
            <a:r>
              <a:rPr lang="fr-FR" sz="2800" dirty="0" err="1"/>
              <a:t>error</a:t>
            </a:r>
            <a:endParaRPr lang="fr-FR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892416-E54E-4978-A045-F5A191AAB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427" y="1834050"/>
            <a:ext cx="3877985" cy="2585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00584D-94D2-4D68-B086-4A9A12E6D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25"/>
          <a:stretch/>
        </p:blipFill>
        <p:spPr>
          <a:xfrm>
            <a:off x="2620298" y="2352110"/>
            <a:ext cx="4963768" cy="35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8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Invariant observation </a:t>
            </a:r>
            <a:r>
              <a:rPr lang="fr-FR" sz="3200" dirty="0" err="1">
                <a:solidFill>
                  <a:schemeClr val="bg1"/>
                </a:solidFill>
              </a:rPr>
              <a:t>updating</a:t>
            </a:r>
            <a:endParaRPr lang="en-GB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8D9D-A9D3-4D1D-ADC7-D5ABB8B1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42" y="1619794"/>
            <a:ext cx="4491295" cy="225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54D7F-0F00-4976-97DA-89700473E034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16953-135C-4E96-8B1D-4B88856C9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18" y="1629688"/>
            <a:ext cx="6688912" cy="3858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81C65-262B-4E30-9EA4-CD7D18535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798" y="3870947"/>
            <a:ext cx="3691727" cy="2491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3B4C8-ADBC-4A96-ADA9-7476319D39C6}"/>
              </a:ext>
            </a:extLst>
          </p:cNvPr>
          <p:cNvSpPr txBox="1"/>
          <p:nvPr/>
        </p:nvSpPr>
        <p:spPr>
          <a:xfrm>
            <a:off x="708174" y="5660714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Cheng et al, 2019</a:t>
            </a:r>
            <a:r>
              <a:rPr lang="fr-FR" sz="1400" dirty="0"/>
              <a:t>] </a:t>
            </a:r>
            <a:r>
              <a:rPr lang="en-US" sz="1400" dirty="0"/>
              <a:t>Background error covariance iterative updating with invariant observation measures for data assimilation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24465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covariance modelling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F1CE2-C457-4ECB-A13E-71A741F9451A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47E51-96A9-4032-A3B2-01E8B31F8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0" y="1156833"/>
            <a:ext cx="9942187" cy="57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3DDF08-95FE-4173-A650-25B2ECD8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39B47-61D3-4343-8E51-4DE018875F8F}"/>
              </a:ext>
            </a:extLst>
          </p:cNvPr>
          <p:cNvSpPr txBox="1"/>
          <p:nvPr/>
        </p:nvSpPr>
        <p:spPr>
          <a:xfrm>
            <a:off x="523784" y="1195193"/>
            <a:ext cx="9144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data assimilation(DA)?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Variational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Kalman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3D-Var and 4D-Var</a:t>
            </a:r>
          </a:p>
          <a:p>
            <a:pPr lvl="1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Implementation</a:t>
            </a:r>
            <a:r>
              <a:rPr lang="fr-FR" dirty="0"/>
              <a:t>  challenges in 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Error</a:t>
            </a:r>
            <a:r>
              <a:rPr lang="fr-FR" dirty="0"/>
              <a:t> covariance </a:t>
            </a:r>
            <a:r>
              <a:rPr lang="fr-FR" dirty="0" err="1"/>
              <a:t>specification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Nonlinearity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dimension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Applications and </a:t>
            </a:r>
            <a:r>
              <a:rPr lang="fr-FR" dirty="0" err="1"/>
              <a:t>Examples</a:t>
            </a:r>
            <a:r>
              <a:rPr lang="fr-FR" dirty="0"/>
              <a:t>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Lorenz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Shallow</a:t>
            </a:r>
            <a:r>
              <a:rPr lang="fr-FR" dirty="0"/>
              <a:t> water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Hydrology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DA </a:t>
            </a:r>
            <a:r>
              <a:rPr lang="fr-FR" dirty="0" err="1"/>
              <a:t>with</a:t>
            </a:r>
            <a:r>
              <a:rPr lang="fr-FR" dirty="0"/>
              <a:t> model </a:t>
            </a:r>
            <a:r>
              <a:rPr lang="fr-FR" dirty="0" err="1"/>
              <a:t>reduction</a:t>
            </a:r>
            <a:r>
              <a:rPr lang="fr-FR" dirty="0"/>
              <a:t> </a:t>
            </a:r>
          </a:p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41207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DAE83-F10F-4646-BD93-C5C911E89BEF}"/>
              </a:ext>
            </a:extLst>
          </p:cNvPr>
          <p:cNvSpPr txBox="1"/>
          <p:nvPr/>
        </p:nvSpPr>
        <p:spPr>
          <a:xfrm>
            <a:off x="275238" y="196800"/>
            <a:ext cx="612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reduction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E33AD-E96D-42FF-8BBB-441914521C67}"/>
              </a:ext>
            </a:extLst>
          </p:cNvPr>
          <p:cNvSpPr txBox="1"/>
          <p:nvPr/>
        </p:nvSpPr>
        <p:spPr>
          <a:xfrm>
            <a:off x="275238" y="1751394"/>
            <a:ext cx="82962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err="1"/>
              <a:t>Proper</a:t>
            </a:r>
            <a:r>
              <a:rPr lang="fr-FR" sz="2800" dirty="0"/>
              <a:t> orthogonal </a:t>
            </a:r>
            <a:r>
              <a:rPr lang="fr-FR" sz="2800" dirty="0" err="1"/>
              <a:t>decomposition</a:t>
            </a:r>
            <a:r>
              <a:rPr lang="fr-FR" sz="2800" dirty="0"/>
              <a:t> (POD)</a:t>
            </a:r>
          </a:p>
          <a:p>
            <a:r>
              <a:rPr lang="fr-FR" sz="1400" dirty="0"/>
              <a:t>[</a:t>
            </a:r>
            <a:r>
              <a:rPr lang="fr-FR" sz="1400" b="0" i="0" dirty="0" err="1">
                <a:solidFill>
                  <a:srgbClr val="444444"/>
                </a:solidFill>
                <a:effectLst/>
                <a:latin typeface="Open Sans"/>
              </a:rPr>
              <a:t>Arcucci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 et al, 2018</a:t>
            </a:r>
            <a:r>
              <a:rPr lang="fr-FR" sz="1400" dirty="0"/>
              <a:t>] 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NexusSerif"/>
              </a:rPr>
              <a:t>Optimal reduced space for Variational Data Assimilation</a:t>
            </a:r>
          </a:p>
          <a:p>
            <a:endParaRPr lang="fr-FR" dirty="0"/>
          </a:p>
          <a:p>
            <a:r>
              <a:rPr lang="fr-FR" sz="1400" dirty="0"/>
              <a:t>[Casas et al, 2020] 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NexusSerif"/>
              </a:rPr>
              <a:t>A Reduced Order Deep Data Assimilation model</a:t>
            </a:r>
          </a:p>
          <a:p>
            <a:endParaRPr lang="fr-FR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err="1"/>
              <a:t>Autoencoder</a:t>
            </a:r>
            <a:r>
              <a:rPr lang="fr-FR" sz="2800" dirty="0"/>
              <a:t>  </a:t>
            </a:r>
          </a:p>
          <a:p>
            <a:r>
              <a:rPr lang="fr-FR" sz="1400" dirty="0"/>
              <a:t>[</a:t>
            </a:r>
            <a:r>
              <a:rPr lang="fr-FR" sz="1400" dirty="0">
                <a:solidFill>
                  <a:srgbClr val="444444"/>
                </a:solidFill>
                <a:latin typeface="Open Sans"/>
              </a:rPr>
              <a:t>Mark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 et al, 2020</a:t>
            </a:r>
            <a:r>
              <a:rPr lang="fr-FR" sz="1400" dirty="0"/>
              <a:t>] 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Attention-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based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Convolutional</a:t>
            </a:r>
            <a:endParaRPr lang="fr-FR" sz="14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fr-FR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Autoencoders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for 3D-Variational Data Assimilation</a:t>
            </a:r>
          </a:p>
          <a:p>
            <a:endParaRPr lang="fr-FR" sz="1400" dirty="0"/>
          </a:p>
          <a:p>
            <a:r>
              <a:rPr lang="fr-FR" sz="1400" dirty="0"/>
              <a:t>[</a:t>
            </a:r>
            <a:r>
              <a:rPr lang="fr-FR" sz="1400" dirty="0" err="1"/>
              <a:t>Amendola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 et al, 2021</a:t>
            </a:r>
            <a:r>
              <a:rPr lang="fr-FR" sz="1400" dirty="0"/>
              <a:t>], </a:t>
            </a: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Data Assimilation in the 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Latent Space of a Neural Network</a:t>
            </a:r>
          </a:p>
          <a:p>
            <a:endParaRPr lang="fr-FR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err="1"/>
              <a:t>Obervation</a:t>
            </a:r>
            <a:r>
              <a:rPr lang="fr-FR" sz="2800" dirty="0"/>
              <a:t> compression</a:t>
            </a:r>
          </a:p>
          <a:p>
            <a:pPr algn="l"/>
            <a:r>
              <a:rPr lang="fr-FR" sz="1400" dirty="0"/>
              <a:t>[</a:t>
            </a:r>
            <a:r>
              <a:rPr lang="fr-FR" sz="1400" dirty="0">
                <a:solidFill>
                  <a:srgbClr val="444444"/>
                </a:solidFill>
                <a:latin typeface="Open Sans"/>
              </a:rPr>
              <a:t>Cheng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 et al, 2021</a:t>
            </a:r>
            <a:r>
              <a:rPr lang="fr-FR" sz="1400" dirty="0"/>
              <a:t>] </a:t>
            </a:r>
            <a:r>
              <a:rPr lang="en-US" sz="1400" b="0" i="0" u="none" strike="noStrike" baseline="0" dirty="0">
                <a:latin typeface="LMRoman17-Regular"/>
              </a:rPr>
              <a:t>Observation data compression for variational </a:t>
            </a:r>
          </a:p>
          <a:p>
            <a:pPr algn="l"/>
            <a:r>
              <a:rPr lang="en-US" sz="1400" b="0" i="0" u="none" strike="noStrike" baseline="0" dirty="0">
                <a:latin typeface="LMRoman17-Regular"/>
              </a:rPr>
              <a:t>assimilation of </a:t>
            </a:r>
            <a:r>
              <a:rPr lang="fr-FR" sz="1400" b="0" i="0" u="none" strike="noStrike" baseline="0" dirty="0" err="1">
                <a:latin typeface="LMRoman17-Regular"/>
              </a:rPr>
              <a:t>dynamical</a:t>
            </a:r>
            <a:r>
              <a:rPr lang="fr-FR" sz="1400" b="0" i="0" u="none" strike="noStrike" baseline="0" dirty="0">
                <a:latin typeface="LMRoman17-Regular"/>
              </a:rPr>
              <a:t> </a:t>
            </a:r>
            <a:r>
              <a:rPr lang="fr-FR" sz="1400" b="0" i="0" u="none" strike="noStrike" baseline="0" dirty="0" err="1">
                <a:latin typeface="LMRoman17-Regular"/>
              </a:rPr>
              <a:t>systems</a:t>
            </a:r>
            <a:endParaRPr lang="fr-FR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F1A84-3F81-43E9-A7FA-010E3AA8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87" y="3312592"/>
            <a:ext cx="7352313" cy="1339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1EFAC-C810-4DE7-BED5-AA6D38250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948" y="1419224"/>
            <a:ext cx="4110235" cy="1807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214A3-47DC-4E71-B16C-9B4F8E498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948" y="5780820"/>
            <a:ext cx="3819525" cy="48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292B9-7130-4751-91DB-A5198AACB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705" y="5162003"/>
            <a:ext cx="1855545" cy="53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D1E5E-78FA-485E-B476-E1BD727E855B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</a:rPr>
              <a:t>Challenges in DA</a:t>
            </a:r>
          </a:p>
        </p:txBody>
      </p:sp>
    </p:spTree>
    <p:extLst>
      <p:ext uri="{BB962C8B-B14F-4D97-AF65-F5344CB8AC3E}">
        <p14:creationId xmlns:p14="http://schemas.microsoft.com/office/powerpoint/2010/main" val="211540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DAE83-F10F-4646-BD93-C5C911E89BEF}"/>
              </a:ext>
            </a:extLst>
          </p:cNvPr>
          <p:cNvSpPr txBox="1"/>
          <p:nvPr/>
        </p:nvSpPr>
        <p:spPr>
          <a:xfrm>
            <a:off x="275238" y="196800"/>
            <a:ext cx="705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applications: Hydrological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D5A3-5FEE-4423-9D92-A29C949A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5" y="1367357"/>
            <a:ext cx="5389160" cy="462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4F43E-D2D0-4D06-8CB6-54392CC7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58" y="1439705"/>
            <a:ext cx="6628703" cy="1865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07B10-DE76-4C54-B5BC-7FB035370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8" y="3305174"/>
            <a:ext cx="4331929" cy="3092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DA6BD5-D9E5-49A1-8735-C60E83040A90}"/>
              </a:ext>
            </a:extLst>
          </p:cNvPr>
          <p:cNvSpPr txBox="1"/>
          <p:nvPr/>
        </p:nvSpPr>
        <p:spPr>
          <a:xfrm>
            <a:off x="7090100" y="5957505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Cheng et al, 2020</a:t>
            </a:r>
            <a:r>
              <a:rPr lang="fr-FR" sz="1400" dirty="0"/>
              <a:t>] </a:t>
            </a:r>
            <a:r>
              <a:rPr lang="fr-FR" sz="1400" b="0" i="0" dirty="0" err="1">
                <a:solidFill>
                  <a:srgbClr val="111111"/>
                </a:solidFill>
                <a:effectLst/>
                <a:latin typeface="Roboto"/>
              </a:rPr>
              <a:t>Error</a:t>
            </a:r>
            <a:r>
              <a:rPr lang="fr-FR" sz="1400" b="0" i="0" dirty="0">
                <a:solidFill>
                  <a:srgbClr val="111111"/>
                </a:solidFill>
                <a:effectLst/>
                <a:latin typeface="Roboto"/>
              </a:rPr>
              <a:t> covariance tuning in </a:t>
            </a:r>
            <a:r>
              <a:rPr lang="fr-FR" sz="1400" b="0" i="0" dirty="0" err="1">
                <a:solidFill>
                  <a:srgbClr val="111111"/>
                </a:solidFill>
                <a:effectLst/>
                <a:latin typeface="Roboto"/>
              </a:rPr>
              <a:t>variational</a:t>
            </a:r>
            <a:r>
              <a:rPr lang="fr-FR" sz="1400" b="0" i="0" dirty="0">
                <a:solidFill>
                  <a:srgbClr val="111111"/>
                </a:solidFill>
                <a:effectLst/>
                <a:latin typeface="Roboto"/>
              </a:rPr>
              <a:t> data assimilation: application to an operating </a:t>
            </a:r>
            <a:r>
              <a:rPr lang="fr-FR" sz="1400" b="0" i="0" dirty="0" err="1">
                <a:solidFill>
                  <a:srgbClr val="111111"/>
                </a:solidFill>
                <a:effectLst/>
                <a:latin typeface="Roboto"/>
              </a:rPr>
              <a:t>hydrological</a:t>
            </a:r>
            <a:r>
              <a:rPr lang="fr-FR" sz="1400" b="0" i="0" dirty="0">
                <a:solidFill>
                  <a:srgbClr val="111111"/>
                </a:solidFill>
                <a:effectLst/>
                <a:latin typeface="Roboto"/>
              </a:rPr>
              <a:t> model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4096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EEB06-7FA0-4FA5-8C29-428CDF888F77}"/>
              </a:ext>
            </a:extLst>
          </p:cNvPr>
          <p:cNvSpPr txBox="1"/>
          <p:nvPr/>
        </p:nvSpPr>
        <p:spPr>
          <a:xfrm>
            <a:off x="1287262" y="2006353"/>
            <a:ext cx="90187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666666"/>
                </a:solidFill>
                <a:latin typeface="Lato"/>
              </a:rPr>
              <a:t>Ensemble Data Assimilation, Robert G., </a:t>
            </a:r>
            <a:r>
              <a:rPr lang="fr-FR" sz="2000" b="1" dirty="0" err="1">
                <a:solidFill>
                  <a:srgbClr val="666666"/>
                </a:solidFill>
                <a:latin typeface="Lato"/>
              </a:rPr>
              <a:t>Pennstate</a:t>
            </a:r>
            <a:r>
              <a:rPr lang="fr-FR" sz="2000" b="1" dirty="0">
                <a:solidFill>
                  <a:srgbClr val="666666"/>
                </a:solidFill>
                <a:latin typeface="Lato"/>
              </a:rPr>
              <a:t> </a:t>
            </a:r>
            <a:r>
              <a:rPr lang="fr-FR" sz="2000" b="1" dirty="0" err="1">
                <a:solidFill>
                  <a:srgbClr val="666666"/>
                </a:solidFill>
                <a:latin typeface="Lato"/>
              </a:rPr>
              <a:t>University</a:t>
            </a:r>
            <a:endParaRPr lang="fr-FR" sz="2000" b="1" dirty="0">
              <a:solidFill>
                <a:srgbClr val="666666"/>
              </a:solidFill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666666"/>
              </a:solidFill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666666"/>
              </a:solidFill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666666"/>
                </a:solidFill>
                <a:latin typeface="Lato"/>
              </a:rPr>
              <a:t>Background </a:t>
            </a:r>
            <a:r>
              <a:rPr lang="fr-FR" sz="2000" b="1" dirty="0" err="1">
                <a:solidFill>
                  <a:srgbClr val="666666"/>
                </a:solidFill>
                <a:latin typeface="Lato"/>
              </a:rPr>
              <a:t>Error</a:t>
            </a:r>
            <a:r>
              <a:rPr lang="fr-FR" sz="2000" b="1" dirty="0">
                <a:solidFill>
                  <a:srgbClr val="666666"/>
                </a:solidFill>
                <a:latin typeface="Lato"/>
              </a:rPr>
              <a:t> Covariance </a:t>
            </a:r>
            <a:r>
              <a:rPr lang="fr-FR" sz="2000" b="1" dirty="0" err="1">
                <a:solidFill>
                  <a:srgbClr val="666666"/>
                </a:solidFill>
                <a:latin typeface="Lato"/>
              </a:rPr>
              <a:t>Modelling</a:t>
            </a:r>
            <a:r>
              <a:rPr lang="fr-FR" sz="2000" b="1" dirty="0">
                <a:solidFill>
                  <a:srgbClr val="666666"/>
                </a:solidFill>
                <a:latin typeface="Lato"/>
              </a:rPr>
              <a:t>, Mike Fisher,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666666"/>
              </a:solidFill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666666"/>
              </a:solidFill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666666"/>
                </a:solidFill>
                <a:latin typeface="Lato"/>
              </a:rPr>
              <a:t>Introduction to Data Assimilation, Maelle Nodet, </a:t>
            </a:r>
            <a:r>
              <a:rPr lang="fr-FR" sz="2000" b="1" dirty="0" err="1">
                <a:solidFill>
                  <a:srgbClr val="666666"/>
                </a:solidFill>
                <a:latin typeface="Lato"/>
              </a:rPr>
              <a:t>Universit´e</a:t>
            </a:r>
            <a:r>
              <a:rPr lang="fr-FR" sz="2000" b="1" dirty="0">
                <a:solidFill>
                  <a:srgbClr val="666666"/>
                </a:solidFill>
                <a:latin typeface="Lato"/>
              </a:rPr>
              <a:t> de Grenoble, 2012</a:t>
            </a:r>
          </a:p>
          <a:p>
            <a:endParaRPr lang="fr-FR" b="1" i="0" u="none" strike="noStrike" dirty="0">
              <a:solidFill>
                <a:srgbClr val="484848"/>
              </a:solidFill>
              <a:effectLst/>
              <a:latin typeface="Lato"/>
            </a:endParaRPr>
          </a:p>
          <a:p>
            <a:endParaRPr lang="fr-FR" b="1" dirty="0">
              <a:solidFill>
                <a:srgbClr val="484848"/>
              </a:solidFill>
              <a:latin typeface="Lato"/>
            </a:endParaRPr>
          </a:p>
          <a:p>
            <a:endParaRPr lang="fr-FR" b="1" i="0" dirty="0">
              <a:solidFill>
                <a:srgbClr val="666666"/>
              </a:solidFill>
              <a:effectLst/>
              <a:latin typeface="Lato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43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4D5C-F7DE-45B2-B557-D05BEDB4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4689867"/>
            <a:ext cx="10694902" cy="1166648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taOT-Norm" panose="020B0504030101020102" pitchFamily="34" charset="0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58B8F7-88B5-4C53-BF40-F3528CE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9" r="8656" b="45591"/>
          <a:stretch/>
        </p:blipFill>
        <p:spPr>
          <a:xfrm>
            <a:off x="1536952" y="-1"/>
            <a:ext cx="10655048" cy="415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F9D49-2B20-427E-ABD2-38961CDAF5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3" r="23637" b="15724"/>
          <a:stretch/>
        </p:blipFill>
        <p:spPr>
          <a:xfrm flipV="1">
            <a:off x="3575793" y="-2"/>
            <a:ext cx="8616207" cy="41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assimilation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7E2129-1953-4A61-8450-A0D213C7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78E87-A329-41F1-80AA-3BADB4D21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912" y="1807006"/>
            <a:ext cx="6377088" cy="418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28EB1-A4FF-4690-9059-2512D155E758}"/>
              </a:ext>
            </a:extLst>
          </p:cNvPr>
          <p:cNvSpPr txBox="1"/>
          <p:nvPr/>
        </p:nvSpPr>
        <p:spPr>
          <a:xfrm>
            <a:off x="238805" y="1807006"/>
            <a:ext cx="557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Objective: combine </a:t>
            </a:r>
            <a:r>
              <a:rPr lang="fr-FR" dirty="0" err="1"/>
              <a:t>different</a:t>
            </a:r>
            <a:r>
              <a:rPr lang="fr-FR" dirty="0"/>
              <a:t> sources of </a:t>
            </a:r>
            <a:r>
              <a:rPr lang="fr-FR" dirty="0" err="1"/>
              <a:t>noisy</a:t>
            </a:r>
            <a:r>
              <a:rPr lang="fr-FR" dirty="0"/>
              <a:t> information to </a:t>
            </a:r>
            <a:r>
              <a:rPr lang="fr-FR" dirty="0" err="1"/>
              <a:t>estimate</a:t>
            </a:r>
            <a:r>
              <a:rPr lang="fr-FR" dirty="0"/>
              <a:t> a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or a set of </a:t>
            </a:r>
            <a:r>
              <a:rPr lang="fr-FR" dirty="0" err="1"/>
              <a:t>parameters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9E17F-684C-4021-8AF2-5226D68C3F88}"/>
              </a:ext>
            </a:extLst>
          </p:cNvPr>
          <p:cNvSpPr txBox="1"/>
          <p:nvPr/>
        </p:nvSpPr>
        <p:spPr>
          <a:xfrm>
            <a:off x="869565" y="3458150"/>
            <a:ext cx="431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Prior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Model </a:t>
            </a:r>
            <a:r>
              <a:rPr lang="fr-FR" dirty="0" err="1"/>
              <a:t>equations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45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7E2129-1953-4A61-8450-A0D213C7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4B0E4-D2F3-4098-AE31-03E6DAC715FC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Notation and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6B88F-803C-4B63-892C-09F52802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01" y="1278881"/>
            <a:ext cx="9008797" cy="3464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4A1F3F-61AA-456B-8A2D-92589A51C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892" y="4741733"/>
            <a:ext cx="2439895" cy="2115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F0A1A-8BC1-4795-B9F7-5B056CA0A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92" y="4741733"/>
            <a:ext cx="2392098" cy="21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formulation: BLUE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D17D2-4075-43BA-84B6-53CA5A95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Learning working group - Imperial College 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97746-0453-4864-AAA6-47A4341E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768" y="1519126"/>
            <a:ext cx="9194911" cy="482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CD72-5E20-4A69-B40C-38D1276E2801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</p:spTree>
    <p:extLst>
      <p:ext uri="{BB962C8B-B14F-4D97-AF65-F5344CB8AC3E}">
        <p14:creationId xmlns:p14="http://schemas.microsoft.com/office/powerpoint/2010/main" val="143198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example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6E28D-792A-4B08-A2B2-D02DEB10D28A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E2688-EE17-42CF-BD8F-E1E24588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617" y="1079863"/>
            <a:ext cx="8222766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3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0E5E60-3D11-43C2-BDE3-947F901A0FF7}"/>
              </a:ext>
            </a:extLst>
          </p:cNvPr>
          <p:cNvSpPr txBox="1"/>
          <p:nvPr/>
        </p:nvSpPr>
        <p:spPr>
          <a:xfrm>
            <a:off x="275238" y="196800"/>
            <a:ext cx="705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vaccination strategy for Covid-19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77BE6-ABC7-4154-83C3-1383B86685E7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75056-783B-42F5-A5B9-F28420CD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24" y="1406284"/>
            <a:ext cx="3539426" cy="2375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B55166-104A-47E9-A70D-8337F933D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888" y="3969475"/>
            <a:ext cx="3805238" cy="2569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CEE25-22CB-4022-B4BD-1DA64EEEB72A}"/>
              </a:ext>
            </a:extLst>
          </p:cNvPr>
          <p:cNvSpPr txBox="1"/>
          <p:nvPr/>
        </p:nvSpPr>
        <p:spPr>
          <a:xfrm>
            <a:off x="364769" y="1153283"/>
            <a:ext cx="697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Matrix computation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performed</a:t>
            </a:r>
            <a:r>
              <a:rPr lang="fr-FR" sz="2400" dirty="0"/>
              <a:t> offline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EBDAF7-0B48-4650-BD2F-3E53F9F82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57" y="1616386"/>
            <a:ext cx="6772678" cy="1431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165A6F-BBE0-40E6-9BDF-01E121BA8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05" y="3924360"/>
            <a:ext cx="4154542" cy="2659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E1E1E-9CE8-48C3-9830-51BB1C41EA5E}"/>
              </a:ext>
            </a:extLst>
          </p:cNvPr>
          <p:cNvSpPr txBox="1"/>
          <p:nvPr/>
        </p:nvSpPr>
        <p:spPr>
          <a:xfrm>
            <a:off x="1948212" y="6476534"/>
            <a:ext cx="15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Time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8B924-642E-4B1A-AE46-C657231DC133}"/>
              </a:ext>
            </a:extLst>
          </p:cNvPr>
          <p:cNvSpPr txBox="1"/>
          <p:nvPr/>
        </p:nvSpPr>
        <p:spPr>
          <a:xfrm rot="16200000">
            <a:off x="-1076334" y="4515087"/>
            <a:ext cx="28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infected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58F43-CE89-48FE-B4F4-39429E17CB53}"/>
              </a:ext>
            </a:extLst>
          </p:cNvPr>
          <p:cNvSpPr txBox="1"/>
          <p:nvPr/>
        </p:nvSpPr>
        <p:spPr>
          <a:xfrm>
            <a:off x="4364400" y="6318068"/>
            <a:ext cx="50816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</a:t>
            </a:r>
            <a:r>
              <a:rPr lang="fr-FR" sz="1400" dirty="0">
                <a:solidFill>
                  <a:srgbClr val="444444"/>
                </a:solidFill>
                <a:latin typeface="Open Sans"/>
              </a:rPr>
              <a:t>Cheng</a:t>
            </a:r>
            <a:r>
              <a:rPr lang="fr-FR" sz="1400" b="0" i="0" dirty="0">
                <a:solidFill>
                  <a:srgbClr val="444444"/>
                </a:solidFill>
                <a:effectLst/>
                <a:latin typeface="Open Sans"/>
              </a:rPr>
              <a:t> et al, 2021</a:t>
            </a:r>
            <a:r>
              <a:rPr lang="fr-FR" sz="1400" dirty="0"/>
              <a:t>], </a:t>
            </a:r>
            <a:r>
              <a:rPr lang="en-US" sz="1400" i="1" dirty="0">
                <a:solidFill>
                  <a:srgbClr val="000000"/>
                </a:solidFill>
                <a:effectLst/>
                <a:latin typeface="Lucida Grande"/>
              </a:rPr>
              <a:t>Optimal vaccination strategies for COVID-19 based on dynamical social networks with real-time updating</a:t>
            </a:r>
          </a:p>
          <a:p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7C58A0-2C9E-4DE4-9F76-07CC5FF1E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57" y="3127600"/>
            <a:ext cx="5619750" cy="300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FFF085-CEB3-4987-939E-63F0C1C34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457" y="3562175"/>
            <a:ext cx="6475960" cy="3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A89FC-6F87-4C87-B300-87666A96D07D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Sequantial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DA: Kalman filter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C6673-F220-4705-A871-7EF23268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517" y="1948588"/>
            <a:ext cx="7052419" cy="4407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DE60D-F9AF-415A-8C0C-96D1BA5F2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89" y="1491449"/>
            <a:ext cx="5007006" cy="2360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36E28D-792A-4B08-A2B2-D02DEB10D28A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</p:spTree>
    <p:extLst>
      <p:ext uri="{BB962C8B-B14F-4D97-AF65-F5344CB8AC3E}">
        <p14:creationId xmlns:p14="http://schemas.microsoft.com/office/powerpoint/2010/main" val="385273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C68AE-6847-4602-8415-60B972F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0712"/>
          <a:stretch/>
        </p:blipFill>
        <p:spPr>
          <a:xfrm>
            <a:off x="0" y="1"/>
            <a:ext cx="12192000" cy="10798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8BF8-14DB-41BB-8261-33F87675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Learning working group - Imperial College 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EAB29-F262-4E09-9802-5ABF6217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75" y="1961052"/>
            <a:ext cx="7288567" cy="448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F44EF-0AA2-45EA-8A8B-3C3CE126D750}"/>
              </a:ext>
            </a:extLst>
          </p:cNvPr>
          <p:cNvSpPr txBox="1"/>
          <p:nvPr/>
        </p:nvSpPr>
        <p:spPr>
          <a:xfrm>
            <a:off x="275238" y="196800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Sequantial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DA: Kalman 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3B21E-AB92-47B7-B044-AD08610F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89" y="1491449"/>
            <a:ext cx="5007006" cy="2360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ACFDC-F084-4891-9F37-CF36DFF5D3AB}"/>
              </a:ext>
            </a:extLst>
          </p:cNvPr>
          <p:cNvSpPr txBox="1"/>
          <p:nvPr/>
        </p:nvSpPr>
        <p:spPr>
          <a:xfrm>
            <a:off x="7270842" y="539932"/>
            <a:ext cx="612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/>
                </a:solidFill>
              </a:rPr>
              <a:t>Variational</a:t>
            </a:r>
            <a:r>
              <a:rPr lang="fr-FR" sz="2800" dirty="0">
                <a:solidFill>
                  <a:schemeClr val="bg1"/>
                </a:solidFill>
              </a:rPr>
              <a:t> and </a:t>
            </a:r>
            <a:r>
              <a:rPr lang="fr-FR" sz="2800" dirty="0" err="1">
                <a:solidFill>
                  <a:schemeClr val="bg1"/>
                </a:solidFill>
              </a:rPr>
              <a:t>sequential</a:t>
            </a:r>
            <a:r>
              <a:rPr lang="fr-FR" sz="2800" dirty="0">
                <a:solidFill>
                  <a:schemeClr val="bg1"/>
                </a:solidFill>
              </a:rPr>
              <a:t> DA</a:t>
            </a:r>
          </a:p>
        </p:txBody>
      </p:sp>
    </p:spTree>
    <p:extLst>
      <p:ext uri="{BB962C8B-B14F-4D97-AF65-F5344CB8AC3E}">
        <p14:creationId xmlns:p14="http://schemas.microsoft.com/office/powerpoint/2010/main" val="417353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65982</TotalTime>
  <Words>736</Words>
  <Application>Microsoft Office PowerPoint</Application>
  <PresentationFormat>Widescreen</PresentationFormat>
  <Paragraphs>165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Lato</vt:lpstr>
      <vt:lpstr>LMRoman17-Regular</vt:lpstr>
      <vt:lpstr>Lucida Grande</vt:lpstr>
      <vt:lpstr>MetaOT-Norm</vt:lpstr>
      <vt:lpstr>NexusSerif</vt:lpstr>
      <vt:lpstr>Open Sans</vt:lpstr>
      <vt:lpstr>Roboto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Advisory Board Meeting</dc:title>
  <dc:creator>Cupani, Anna</dc:creator>
  <cp:lastModifiedBy>sibo cheng</cp:lastModifiedBy>
  <cp:revision>228</cp:revision>
  <dcterms:created xsi:type="dcterms:W3CDTF">2019-09-27T14:42:21Z</dcterms:created>
  <dcterms:modified xsi:type="dcterms:W3CDTF">2021-03-04T18:22:54Z</dcterms:modified>
</cp:coreProperties>
</file>